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7"/>
  </p:notesMasterIdLst>
  <p:handoutMasterIdLst>
    <p:handoutMasterId r:id="rId28"/>
  </p:handoutMasterIdLst>
  <p:sldIdLst>
    <p:sldId id="261" r:id="rId4"/>
    <p:sldId id="263" r:id="rId5"/>
    <p:sldId id="271" r:id="rId6"/>
    <p:sldId id="288" r:id="rId7"/>
    <p:sldId id="289" r:id="rId8"/>
    <p:sldId id="272" r:id="rId9"/>
    <p:sldId id="275" r:id="rId10"/>
    <p:sldId id="280" r:id="rId11"/>
    <p:sldId id="281" r:id="rId12"/>
    <p:sldId id="282" r:id="rId13"/>
    <p:sldId id="283" r:id="rId14"/>
    <p:sldId id="268" r:id="rId15"/>
    <p:sldId id="290" r:id="rId16"/>
    <p:sldId id="267" r:id="rId17"/>
    <p:sldId id="279" r:id="rId18"/>
    <p:sldId id="277" r:id="rId19"/>
    <p:sldId id="278" r:id="rId20"/>
    <p:sldId id="269" r:id="rId21"/>
    <p:sldId id="285" r:id="rId22"/>
    <p:sldId id="286" r:id="rId23"/>
    <p:sldId id="287" r:id="rId24"/>
    <p:sldId id="273" r:id="rId25"/>
    <p:sldId id="291" r:id="rId26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1"/>
            <p14:sldId id="263"/>
            <p14:sldId id="271"/>
            <p14:sldId id="288"/>
            <p14:sldId id="289"/>
            <p14:sldId id="272"/>
            <p14:sldId id="275"/>
            <p14:sldId id="280"/>
            <p14:sldId id="281"/>
            <p14:sldId id="282"/>
            <p14:sldId id="283"/>
            <p14:sldId id="268"/>
            <p14:sldId id="290"/>
            <p14:sldId id="267"/>
            <p14:sldId id="279"/>
            <p14:sldId id="277"/>
            <p14:sldId id="278"/>
            <p14:sldId id="269"/>
            <p14:sldId id="285"/>
            <p14:sldId id="286"/>
            <p14:sldId id="287"/>
            <p14:sldId id="273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4295" autoAdjust="0"/>
  </p:normalViewPr>
  <p:slideViewPr>
    <p:cSldViewPr>
      <p:cViewPr varScale="1">
        <p:scale>
          <a:sx n="104" d="100"/>
          <a:sy n="104" d="100"/>
        </p:scale>
        <p:origin x="1614" y="108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04/09/2025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04/09/2025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04.09.2025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Challenges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5354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3FB3EC-BB10-49A6-93DB-422BAAD8C850}"/>
              </a:ext>
            </a:extLst>
          </p:cNvPr>
          <p:cNvSpPr/>
          <p:nvPr/>
        </p:nvSpPr>
        <p:spPr>
          <a:xfrm>
            <a:off x="5104326" y="2201819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2369B-240C-4A1F-9A8D-59A579AFD0A4}"/>
              </a:ext>
            </a:extLst>
          </p:cNvPr>
          <p:cNvSpPr/>
          <p:nvPr/>
        </p:nvSpPr>
        <p:spPr>
          <a:xfrm>
            <a:off x="1712639" y="1862779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9E9105-2248-425F-B853-2E1004477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3199" y="2909552"/>
            <a:ext cx="2586990" cy="19183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290B5-7BF9-43BE-9BAA-7B34871979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2640" y="2507932"/>
            <a:ext cx="2198846" cy="921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FCC728-C5D0-4A58-ACFC-415EA345721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39083" y="4115842"/>
            <a:ext cx="1945958" cy="10306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0B062B-D46A-4CF9-9775-2ACCCF8AD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097" y="3700818"/>
            <a:ext cx="1578989" cy="3358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9D33BE-54F0-4314-9783-8704D859D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097" y="2128726"/>
            <a:ext cx="1221752" cy="3500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F123B7-288B-4D73-B016-501BBA0BF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760" y="2465879"/>
            <a:ext cx="1228897" cy="37152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816D8A-748B-4FDB-A83E-F19A1CD08363}"/>
              </a:ext>
            </a:extLst>
          </p:cNvPr>
          <p:cNvCxnSpPr/>
          <p:nvPr/>
        </p:nvCxnSpPr>
        <p:spPr>
          <a:xfrm>
            <a:off x="4552880" y="1725732"/>
            <a:ext cx="0" cy="356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1B2866-2EA1-4FFF-AA30-1D95897B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219386"/>
            <a:ext cx="7877642" cy="46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3A4FCD9-A300-4E2A-84ED-DCEF04450E9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8E468827-50BB-4D6F-97D7-40DC174D9388}"/>
              </a:ext>
            </a:extLst>
          </p:cNvPr>
          <p:cNvSpPr txBox="1">
            <a:spLocks/>
          </p:cNvSpPr>
          <p:nvPr/>
        </p:nvSpPr>
        <p:spPr>
          <a:xfrm>
            <a:off x="746757" y="1758973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Input</a:t>
            </a:r>
          </a:p>
          <a:p>
            <a:endParaRPr lang="fr-FR" b="0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9635E0-82C1-4C17-AB49-0003ACF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033898"/>
            <a:ext cx="2000529" cy="1343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C8DCC-CF36-43B5-8A5B-51432443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70" y="2033898"/>
            <a:ext cx="2000529" cy="1343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C80203-D4C1-4818-9BFD-339EDCF6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2774499"/>
            <a:ext cx="452219" cy="436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98190A-E0C1-4BBB-9A16-996893F6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992" y="2774499"/>
            <a:ext cx="452219" cy="4365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2D4404-287C-4A28-8C23-EB67D0658CFB}"/>
              </a:ext>
            </a:extLst>
          </p:cNvPr>
          <p:cNvCxnSpPr/>
          <p:nvPr/>
        </p:nvCxnSpPr>
        <p:spPr bwMode="auto">
          <a:xfrm>
            <a:off x="2792760" y="2697999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6ECFEFF1-25EB-4DEE-A394-511EB1FC0438}"/>
              </a:ext>
            </a:extLst>
          </p:cNvPr>
          <p:cNvSpPr txBox="1">
            <a:spLocks/>
          </p:cNvSpPr>
          <p:nvPr/>
        </p:nvSpPr>
        <p:spPr>
          <a:xfrm>
            <a:off x="3601425" y="1730382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Output</a:t>
            </a:r>
          </a:p>
          <a:p>
            <a:endParaRPr lang="fr-FR" b="0" kern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4C7F-7EFC-429A-9AFA-747043FB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3652035"/>
            <a:ext cx="2000529" cy="1343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A2D93D-019B-41E9-AE62-D72CA44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87" y="4392636"/>
            <a:ext cx="452219" cy="43655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393DB-C7FB-4624-A504-0CE84FC67EF1}"/>
              </a:ext>
            </a:extLst>
          </p:cNvPr>
          <p:cNvCxnSpPr/>
          <p:nvPr/>
        </p:nvCxnSpPr>
        <p:spPr bwMode="auto">
          <a:xfrm>
            <a:off x="2792760" y="4316136"/>
            <a:ext cx="720080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5B514AA-75AE-4A13-BE8C-1542FCC06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61" y="3613929"/>
            <a:ext cx="1991003" cy="13813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3D0A866-4EE5-4D1F-AE89-0838D304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855" y="1877515"/>
            <a:ext cx="2000529" cy="1343212"/>
          </a:xfrm>
          <a:prstGeom prst="rect">
            <a:avLst/>
          </a:prstGeom>
        </p:spPr>
      </p:pic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545AE81A-4D06-43D8-A020-928AB48C2DE6}"/>
              </a:ext>
            </a:extLst>
          </p:cNvPr>
          <p:cNvSpPr txBox="1">
            <a:spLocks/>
          </p:cNvSpPr>
          <p:nvPr/>
        </p:nvSpPr>
        <p:spPr>
          <a:xfrm>
            <a:off x="7041141" y="1602590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Input</a:t>
            </a:r>
          </a:p>
          <a:p>
            <a:endParaRPr lang="fr-FR" b="0" kern="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DF802B-66A6-4C95-8B23-1612AA390300}"/>
              </a:ext>
            </a:extLst>
          </p:cNvPr>
          <p:cNvCxnSpPr/>
          <p:nvPr/>
        </p:nvCxnSpPr>
        <p:spPr bwMode="auto">
          <a:xfrm>
            <a:off x="6321152" y="1543451"/>
            <a:ext cx="0" cy="40762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4F2D37F-E71B-43EE-AF6A-04E96991CA6A}"/>
              </a:ext>
            </a:extLst>
          </p:cNvPr>
          <p:cNvSpPr txBox="1">
            <a:spLocks/>
          </p:cNvSpPr>
          <p:nvPr/>
        </p:nvSpPr>
        <p:spPr>
          <a:xfrm>
            <a:off x="6334463" y="1107920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IFC :</a:t>
            </a:r>
          </a:p>
          <a:p>
            <a:endParaRPr lang="fr-FR" b="0" kern="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AE656C-A7A8-4317-B09A-CA07F40A55EE}"/>
              </a:ext>
            </a:extLst>
          </p:cNvPr>
          <p:cNvCxnSpPr>
            <a:cxnSpLocks/>
          </p:cNvCxnSpPr>
          <p:nvPr/>
        </p:nvCxnSpPr>
        <p:spPr bwMode="auto">
          <a:xfrm>
            <a:off x="8068119" y="3284984"/>
            <a:ext cx="14484" cy="57606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585FFC-0703-435D-B175-51A5E7C6BF2F}"/>
              </a:ext>
            </a:extLst>
          </p:cNvPr>
          <p:cNvSpPr txBox="1"/>
          <p:nvPr/>
        </p:nvSpPr>
        <p:spPr>
          <a:xfrm>
            <a:off x="6881765" y="3930838"/>
            <a:ext cx="2737259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La classe IFC correspondante</a:t>
            </a:r>
          </a:p>
          <a:p>
            <a:endParaRPr lang="fr-CH" dirty="0"/>
          </a:p>
          <a:p>
            <a:r>
              <a:rPr lang="fr-CH" sz="1100" b="0" dirty="0"/>
              <a:t>https://standards.</a:t>
            </a:r>
            <a:r>
              <a:rPr lang="fr-CH" sz="1100" dirty="0"/>
              <a:t>buildingsmart</a:t>
            </a:r>
            <a:r>
              <a:rPr lang="fr-CH" sz="1100" b="0" dirty="0"/>
              <a:t>.org/IFC/DEV/IFC4_3/RC1/HTML/</a:t>
            </a:r>
          </a:p>
          <a:p>
            <a:endParaRPr lang="fr-CH" sz="1100" b="0" dirty="0"/>
          </a:p>
          <a:p>
            <a:endParaRPr lang="fr-CH" sz="11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A0F9-8533-4719-B2B9-023D2776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82" y="4331419"/>
            <a:ext cx="399697" cy="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– Classes IFC</a:t>
            </a:r>
            <a:endParaRPr lang="fr-CH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B1068B-85BA-43AD-95CB-350F4B68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42" y="1526135"/>
            <a:ext cx="9350516" cy="39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2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78C374B-7D15-4CA2-92EE-9ADE424FBB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r>
              <a:rPr lang="fr-FR" sz="1400" b="1" dirty="0" err="1">
                <a:solidFill>
                  <a:schemeClr val="accent6"/>
                </a:solidFill>
              </a:rPr>
              <a:t>Attributes</a:t>
            </a:r>
            <a:r>
              <a:rPr lang="fr-FR" sz="1100" dirty="0"/>
              <a:t> </a:t>
            </a:r>
            <a:r>
              <a:rPr lang="fr-FR" sz="1400" dirty="0"/>
              <a:t>: Partie intégrante du schéma IFC. Ne peut pas être supprimé, ajouté ou modifié.</a:t>
            </a:r>
          </a:p>
          <a:p>
            <a:endParaRPr lang="fr-FR" sz="1400" dirty="0"/>
          </a:p>
          <a:p>
            <a:r>
              <a:rPr lang="fr-CH" sz="1400" b="1" dirty="0" err="1">
                <a:solidFill>
                  <a:schemeClr val="accent6"/>
                </a:solidFill>
              </a:rPr>
              <a:t>Properties</a:t>
            </a:r>
            <a:r>
              <a:rPr lang="fr-FR" sz="1400" dirty="0"/>
              <a:t> : Non inclues dans le schéma IFC. Peuvent être supprimés, modifiés ou ajoutés</a:t>
            </a:r>
            <a:r>
              <a:rPr lang="fr-FR" sz="1100" dirty="0"/>
              <a:t>. </a:t>
            </a:r>
          </a:p>
          <a:p>
            <a:endParaRPr lang="fr-FR" sz="1100" dirty="0"/>
          </a:p>
          <a:p>
            <a:endParaRPr lang="fr-FR" sz="1100" dirty="0"/>
          </a:p>
          <a:p>
            <a:r>
              <a:rPr lang="fr-FR" sz="1400" dirty="0">
                <a:sym typeface="Wingdings" panose="05000000000000000000" pitchFamily="2" charset="2"/>
              </a:rPr>
              <a:t> </a:t>
            </a:r>
            <a:r>
              <a:rPr lang="fr-FR" sz="1400" dirty="0"/>
              <a:t>Si nous souhaitons ajouter des informations attributaires à un objet, nous devons utiliser les </a:t>
            </a:r>
            <a:r>
              <a:rPr lang="fr-FR" sz="1400" dirty="0" err="1"/>
              <a:t>Properties</a:t>
            </a:r>
            <a:r>
              <a:rPr lang="fr-FR" sz="1400" dirty="0"/>
              <a:t> (</a:t>
            </a:r>
            <a:r>
              <a:rPr lang="fr-FR" sz="1400" dirty="0" err="1"/>
              <a:t>properties</a:t>
            </a:r>
            <a:r>
              <a:rPr lang="fr-FR" sz="1400" dirty="0"/>
              <a:t> set) et non pas les attributs</a:t>
            </a:r>
            <a:r>
              <a:rPr lang="fr-FR" sz="1100" dirty="0"/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1E94B-E4DF-46D5-A358-BB0F7548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3645024"/>
            <a:ext cx="57626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219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674CD-3332-463D-B47F-BC3B3580D0DE}"/>
              </a:ext>
            </a:extLst>
          </p:cNvPr>
          <p:cNvSpPr/>
          <p:nvPr/>
        </p:nvSpPr>
        <p:spPr>
          <a:xfrm>
            <a:off x="4006198" y="2223539"/>
            <a:ext cx="3429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H" sz="105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</a:t>
            </a:r>
            <a:r>
              <a:rPr lang="fr-CH" sz="105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set</a:t>
            </a:r>
            <a:endParaRPr lang="fr-CH" sz="1050" dirty="0"/>
          </a:p>
        </p:txBody>
      </p:sp>
      <p:pic>
        <p:nvPicPr>
          <p:cNvPr id="12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5157E4A5-C4E0-41E6-AF27-99A00A69A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39" y="1553194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0631CC66-66F7-430C-AC66-001EAEE86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84" y="1945773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door clipart&quot;">
            <a:extLst>
              <a:ext uri="{FF2B5EF4-FFF2-40B4-BE49-F238E27FC236}">
                <a16:creationId xmlns:a16="http://schemas.microsoft.com/office/drawing/2014/main" id="{1BD0FE09-226E-4608-8FB4-9C9CB497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391" y="2619787"/>
            <a:ext cx="556405" cy="10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n Door Clipart #1">
            <a:extLst>
              <a:ext uri="{FF2B5EF4-FFF2-40B4-BE49-F238E27FC236}">
                <a16:creationId xmlns:a16="http://schemas.microsoft.com/office/drawing/2014/main" id="{F9D552C4-23FE-449A-9237-28A7D472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60" y="3253299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8B174E-8DBA-47A8-A6F0-1B67B124016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25401" y="8041838"/>
            <a:ext cx="941465" cy="646315"/>
          </a:xfrm>
          <a:prstGeom prst="rect">
            <a:avLst/>
          </a:prstGeom>
        </p:spPr>
      </p:pic>
      <p:pic>
        <p:nvPicPr>
          <p:cNvPr id="17" name="Picture 4" descr="Open Door Clipart #1">
            <a:extLst>
              <a:ext uri="{FF2B5EF4-FFF2-40B4-BE49-F238E27FC236}">
                <a16:creationId xmlns:a16="http://schemas.microsoft.com/office/drawing/2014/main" id="{4BA0EB91-18FE-41DF-A952-40CCA1E6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16" y="3937561"/>
            <a:ext cx="551705" cy="8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B45A296-B51A-4B8B-93E8-9CE7CDBC414C}"/>
              </a:ext>
            </a:extLst>
          </p:cNvPr>
          <p:cNvGraphicFramePr>
            <a:graphicFrameLocks noGrp="1"/>
          </p:cNvGraphicFramePr>
          <p:nvPr/>
        </p:nvGraphicFramePr>
        <p:xfrm>
          <a:off x="4032850" y="2571750"/>
          <a:ext cx="3651130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Couleur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Brun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H" sz="1100" dirty="0"/>
                        <a:t>Jaune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CH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H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C9ED9-FAA2-46F4-9197-141C051E0645}"/>
              </a:ext>
            </a:extLst>
          </p:cNvPr>
          <p:cNvCxnSpPr>
            <a:stCxn id="13" idx="3"/>
          </p:cNvCxnSpPr>
          <p:nvPr/>
        </p:nvCxnSpPr>
        <p:spPr>
          <a:xfrm>
            <a:off x="3139988" y="2455051"/>
            <a:ext cx="836790" cy="509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466282-966A-4449-84E4-293B2D47D5EB}"/>
              </a:ext>
            </a:extLst>
          </p:cNvPr>
          <p:cNvCxnSpPr/>
          <p:nvPr/>
        </p:nvCxnSpPr>
        <p:spPr>
          <a:xfrm>
            <a:off x="2440196" y="2088198"/>
            <a:ext cx="1566002" cy="8761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585ACA-D988-41D8-B6C8-6F51BF184F5E}"/>
              </a:ext>
            </a:extLst>
          </p:cNvPr>
          <p:cNvCxnSpPr/>
          <p:nvPr/>
        </p:nvCxnSpPr>
        <p:spPr>
          <a:xfrm flipV="1">
            <a:off x="2445821" y="2964328"/>
            <a:ext cx="1560377" cy="163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D446C1-00F2-4333-905D-B61C75F3F016}"/>
              </a:ext>
            </a:extLst>
          </p:cNvPr>
          <p:cNvCxnSpPr>
            <a:stCxn id="15" idx="3"/>
          </p:cNvCxnSpPr>
          <p:nvPr/>
        </p:nvCxnSpPr>
        <p:spPr>
          <a:xfrm flipV="1">
            <a:off x="3206566" y="3287263"/>
            <a:ext cx="770213" cy="409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CCAC52-1D32-4D93-87D0-E625A7EEB985}"/>
              </a:ext>
            </a:extLst>
          </p:cNvPr>
          <p:cNvCxnSpPr/>
          <p:nvPr/>
        </p:nvCxnSpPr>
        <p:spPr>
          <a:xfrm flipV="1">
            <a:off x="2398144" y="3287263"/>
            <a:ext cx="1578635" cy="1160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1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11" name="Shape 286">
            <a:extLst>
              <a:ext uri="{FF2B5EF4-FFF2-40B4-BE49-F238E27FC236}">
                <a16:creationId xmlns:a16="http://schemas.microsoft.com/office/drawing/2014/main" id="{403BD31F-36C0-41BC-BB25-C91850B4AC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613" y="1663925"/>
            <a:ext cx="8196774" cy="21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87">
            <a:extLst>
              <a:ext uri="{FF2B5EF4-FFF2-40B4-BE49-F238E27FC236}">
                <a16:creationId xmlns:a16="http://schemas.microsoft.com/office/drawing/2014/main" id="{0A7F8198-6AC1-4990-9D74-C8B8FD192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375" y="2332325"/>
            <a:ext cx="2459375" cy="269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21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3 – Modèles de données (</a:t>
            </a:r>
            <a:r>
              <a:rPr lang="fr-FR" dirty="0" err="1"/>
              <a:t>pset</a:t>
            </a:r>
            <a:r>
              <a:rPr lang="fr-FR" dirty="0"/>
              <a:t>)</a:t>
            </a:r>
            <a:endParaRPr lang="fr-CH" dirty="0"/>
          </a:p>
        </p:txBody>
      </p:sp>
      <p:pic>
        <p:nvPicPr>
          <p:cNvPr id="9" name="Shape 294">
            <a:extLst>
              <a:ext uri="{FF2B5EF4-FFF2-40B4-BE49-F238E27FC236}">
                <a16:creationId xmlns:a16="http://schemas.microsoft.com/office/drawing/2014/main" id="{5617F61E-D05F-4651-9056-6E9CFCC370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7928" y="3898583"/>
            <a:ext cx="2229425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95">
            <a:extLst>
              <a:ext uri="{FF2B5EF4-FFF2-40B4-BE49-F238E27FC236}">
                <a16:creationId xmlns:a16="http://schemas.microsoft.com/office/drawing/2014/main" id="{77508B3D-9F43-4A5D-9BFF-717393BF00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82" y="1700808"/>
            <a:ext cx="7461528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96">
            <a:extLst>
              <a:ext uri="{FF2B5EF4-FFF2-40B4-BE49-F238E27FC236}">
                <a16:creationId xmlns:a16="http://schemas.microsoft.com/office/drawing/2014/main" id="{4956A78B-4262-4AB9-B5CC-28548837D2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4081" y="3898583"/>
            <a:ext cx="3264346" cy="10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97">
            <a:extLst>
              <a:ext uri="{FF2B5EF4-FFF2-40B4-BE49-F238E27FC236}">
                <a16:creationId xmlns:a16="http://schemas.microsoft.com/office/drawing/2014/main" id="{686DDC77-D5D9-4432-966C-197009ABFD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931" y="3846246"/>
            <a:ext cx="2396374" cy="114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hape 298">
            <a:extLst>
              <a:ext uri="{FF2B5EF4-FFF2-40B4-BE49-F238E27FC236}">
                <a16:creationId xmlns:a16="http://schemas.microsoft.com/office/drawing/2014/main" id="{40E344CC-29FE-4323-AAEE-49AA8643918F}"/>
              </a:ext>
            </a:extLst>
          </p:cNvPr>
          <p:cNvCxnSpPr/>
          <p:nvPr/>
        </p:nvCxnSpPr>
        <p:spPr>
          <a:xfrm flipH="1">
            <a:off x="1825307" y="3248958"/>
            <a:ext cx="17763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" name="Shape 299">
            <a:extLst>
              <a:ext uri="{FF2B5EF4-FFF2-40B4-BE49-F238E27FC236}">
                <a16:creationId xmlns:a16="http://schemas.microsoft.com/office/drawing/2014/main" id="{18C3B74B-AD5E-4D19-B980-27D7D31E6E3C}"/>
              </a:ext>
            </a:extLst>
          </p:cNvPr>
          <p:cNvCxnSpPr/>
          <p:nvPr/>
        </p:nvCxnSpPr>
        <p:spPr>
          <a:xfrm flipH="1">
            <a:off x="4933682" y="3322983"/>
            <a:ext cx="462600" cy="4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300">
            <a:extLst>
              <a:ext uri="{FF2B5EF4-FFF2-40B4-BE49-F238E27FC236}">
                <a16:creationId xmlns:a16="http://schemas.microsoft.com/office/drawing/2014/main" id="{69536CE8-9BA7-420C-9AAE-153B78D40B09}"/>
              </a:ext>
            </a:extLst>
          </p:cNvPr>
          <p:cNvCxnSpPr/>
          <p:nvPr/>
        </p:nvCxnSpPr>
        <p:spPr>
          <a:xfrm>
            <a:off x="7412982" y="3322983"/>
            <a:ext cx="814200" cy="42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02E19C-B089-4B2D-A436-71A3E6DCFB1D}"/>
              </a:ext>
            </a:extLst>
          </p:cNvPr>
          <p:cNvCxnSpPr>
            <a:cxnSpLocks/>
          </p:cNvCxnSpPr>
          <p:nvPr/>
        </p:nvCxnSpPr>
        <p:spPr bwMode="auto">
          <a:xfrm>
            <a:off x="1568624" y="1484313"/>
            <a:ext cx="70567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E5FC53-CA28-4C27-968F-93A98B6727E5}"/>
              </a:ext>
            </a:extLst>
          </p:cNvPr>
          <p:cNvCxnSpPr/>
          <p:nvPr/>
        </p:nvCxnSpPr>
        <p:spPr bwMode="auto">
          <a:xfrm flipV="1">
            <a:off x="920552" y="1484313"/>
            <a:ext cx="648072" cy="12966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610471-0AC8-4621-A21D-A2A29EA3ED8C}"/>
              </a:ext>
            </a:extLst>
          </p:cNvPr>
          <p:cNvCxnSpPr/>
          <p:nvPr/>
        </p:nvCxnSpPr>
        <p:spPr bwMode="auto">
          <a:xfrm>
            <a:off x="8625408" y="1484313"/>
            <a:ext cx="144016" cy="64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95855B-C34A-4F55-9EA9-22D8C273BAD1}"/>
              </a:ext>
            </a:extLst>
          </p:cNvPr>
          <p:cNvSpPr/>
          <p:nvPr/>
        </p:nvSpPr>
        <p:spPr bwMode="auto">
          <a:xfrm>
            <a:off x="8163584" y="2181503"/>
            <a:ext cx="2016224" cy="56957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aggregator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1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40D1-2C4F-49BF-98C2-59024D17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8" y="1340768"/>
            <a:ext cx="5689203" cy="273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2540C1-FCAE-43E6-A724-E07ABF2CF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28" y="3284984"/>
            <a:ext cx="5297958" cy="2873758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2874149-B700-4F6A-9922-2867938336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303584" y="4239048"/>
            <a:ext cx="4392488" cy="1587774"/>
          </a:xfrm>
        </p:spPr>
        <p:txBody>
          <a:bodyPr>
            <a:normAutofit/>
          </a:bodyPr>
          <a:lstStyle/>
          <a:p>
            <a:pPr lvl="1" indent="0">
              <a:buNone/>
            </a:pPr>
            <a:r>
              <a:rPr lang="en-GB" sz="1600" b="0" dirty="0" err="1"/>
              <a:t>Création</a:t>
            </a:r>
            <a:r>
              <a:rPr lang="en-GB" sz="1600" b="0" dirty="0"/>
              <a:t> </a:t>
            </a:r>
            <a:r>
              <a:rPr lang="en-GB" sz="1600" b="0" dirty="0" err="1"/>
              <a:t>d’une</a:t>
            </a:r>
            <a:r>
              <a:rPr lang="en-GB" sz="1600" b="0" dirty="0"/>
              <a:t> nouvelle </a:t>
            </a:r>
            <a:r>
              <a:rPr lang="en-GB" sz="1600" b="0" dirty="0" err="1"/>
              <a:t>géométrie</a:t>
            </a:r>
            <a:r>
              <a:rPr lang="en-GB" sz="1600" b="0" dirty="0"/>
              <a:t> </a:t>
            </a:r>
            <a:r>
              <a:rPr lang="en-GB" sz="1600" b="0" dirty="0" err="1"/>
              <a:t>selon</a:t>
            </a:r>
            <a:r>
              <a:rPr lang="en-GB" sz="1600" b="0" dirty="0"/>
              <a:t> : </a:t>
            </a:r>
            <a:endParaRPr lang="fr-FR" sz="1600" dirty="0"/>
          </a:p>
          <a:p>
            <a:pPr marL="1084057" lvl="1" indent="-171450"/>
            <a:r>
              <a:rPr lang="fr-FR" sz="1600" dirty="0"/>
              <a:t>Attribut</a:t>
            </a:r>
          </a:p>
          <a:p>
            <a:pPr marL="1084057" lvl="1" indent="-171450"/>
            <a:r>
              <a:rPr lang="fr-FR" sz="1600" dirty="0"/>
              <a:t>Extrapolation</a:t>
            </a:r>
          </a:p>
          <a:p>
            <a:pPr marL="1084057" lvl="1" indent="-171450"/>
            <a:r>
              <a:rPr lang="fr-FR" sz="1600" dirty="0"/>
              <a:t>Constante</a:t>
            </a:r>
          </a:p>
          <a:p>
            <a:pPr marL="1084057" lvl="1" indent="-171450"/>
            <a:endParaRPr lang="fr-FR" sz="1600" dirty="0"/>
          </a:p>
          <a:p>
            <a:pPr marL="1084057" lvl="1" indent="-171450"/>
            <a:endParaRPr lang="fr-FR" sz="1600" dirty="0"/>
          </a:p>
          <a:p>
            <a:pPr marL="171450" indent="-171450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864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328592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5" y="1120337"/>
            <a:ext cx="2232248" cy="427035"/>
          </a:xfrm>
        </p:spPr>
        <p:txBody>
          <a:bodyPr/>
          <a:lstStyle/>
          <a:p>
            <a:r>
              <a:rPr lang="fr-FR" dirty="0"/>
              <a:t>Cas standard :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0D98B-1298-404F-9913-3A693CE1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2141219"/>
            <a:ext cx="2892047" cy="772965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2A5A8D2B-4516-4C28-84DE-EB902CEF15D0}"/>
              </a:ext>
            </a:extLst>
          </p:cNvPr>
          <p:cNvSpPr txBox="1">
            <a:spLocks/>
          </p:cNvSpPr>
          <p:nvPr/>
        </p:nvSpPr>
        <p:spPr>
          <a:xfrm>
            <a:off x="488504" y="1672208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778841" y="1628800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D3DA4A37-2ABA-44E2-9E0D-263AAA8750E0}"/>
              </a:ext>
            </a:extLst>
          </p:cNvPr>
          <p:cNvSpPr txBox="1">
            <a:spLocks/>
          </p:cNvSpPr>
          <p:nvPr/>
        </p:nvSpPr>
        <p:spPr>
          <a:xfrm>
            <a:off x="6305273" y="1628800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3A60E5A-79F9-4E2A-A96B-6BF0743B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45" y="2144542"/>
            <a:ext cx="3190708" cy="63638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34DC9D-84B9-41C2-8C8B-4E4A0FC4C100}"/>
              </a:ext>
            </a:extLst>
          </p:cNvPr>
          <p:cNvCxnSpPr/>
          <p:nvPr/>
        </p:nvCxnSpPr>
        <p:spPr bwMode="auto">
          <a:xfrm>
            <a:off x="3692574" y="1672208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D0A8E1-3C37-49B6-950F-65A367DE670B}"/>
              </a:ext>
            </a:extLst>
          </p:cNvPr>
          <p:cNvCxnSpPr/>
          <p:nvPr/>
        </p:nvCxnSpPr>
        <p:spPr bwMode="auto">
          <a:xfrm>
            <a:off x="6305426" y="1628800"/>
            <a:ext cx="0" cy="127323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1D4FC8CC-0834-4009-9C53-0E6809628288}"/>
              </a:ext>
            </a:extLst>
          </p:cNvPr>
          <p:cNvSpPr txBox="1">
            <a:spLocks/>
          </p:cNvSpPr>
          <p:nvPr/>
        </p:nvSpPr>
        <p:spPr>
          <a:xfrm>
            <a:off x="413841" y="3461309"/>
            <a:ext cx="2232248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b="0" kern="0" dirty="0"/>
              <a:t>Cas BIM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4070811"/>
            <a:ext cx="2232248" cy="1837454"/>
          </a:xfrm>
          <a:prstGeom prst="rect">
            <a:avLst/>
          </a:prstGeom>
        </p:spPr>
      </p:pic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220961CF-CBAC-44C1-818C-12A0CA03EAEF}"/>
              </a:ext>
            </a:extLst>
          </p:cNvPr>
          <p:cNvSpPr txBox="1">
            <a:spLocks/>
          </p:cNvSpPr>
          <p:nvPr/>
        </p:nvSpPr>
        <p:spPr>
          <a:xfrm>
            <a:off x="488503" y="3888344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initiale</a:t>
            </a:r>
          </a:p>
          <a:p>
            <a:endParaRPr lang="fr-FR" b="0" kern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99243CC-EBD7-4B9F-BA27-C8F659A6E4B8}"/>
              </a:ext>
            </a:extLst>
          </p:cNvPr>
          <p:cNvCxnSpPr>
            <a:cxnSpLocks/>
          </p:cNvCxnSpPr>
          <p:nvPr/>
        </p:nvCxnSpPr>
        <p:spPr bwMode="auto">
          <a:xfrm>
            <a:off x="3692574" y="4002366"/>
            <a:ext cx="0" cy="190589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A600438-4C78-41C5-8D1E-145C8D0FA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29" y="4749601"/>
            <a:ext cx="2080694" cy="42775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E96E0A-2B4D-425B-A1E3-E9DF5E2306A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1587" y="3888344"/>
            <a:ext cx="3686" cy="198892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2B2DD-CBF8-4438-9B52-E48CC1728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37" y="4732765"/>
            <a:ext cx="675194" cy="300086"/>
          </a:xfrm>
          <a:prstGeom prst="rect">
            <a:avLst/>
          </a:prstGeom>
        </p:spPr>
      </p:pic>
      <p:sp>
        <p:nvSpPr>
          <p:cNvPr id="51" name="Content Placeholder 1">
            <a:extLst>
              <a:ext uri="{FF2B5EF4-FFF2-40B4-BE49-F238E27FC236}">
                <a16:creationId xmlns:a16="http://schemas.microsoft.com/office/drawing/2014/main" id="{28ACFF71-8880-4AF8-91B7-22A9ABDB05DA}"/>
              </a:ext>
            </a:extLst>
          </p:cNvPr>
          <p:cNvSpPr txBox="1">
            <a:spLocks/>
          </p:cNvSpPr>
          <p:nvPr/>
        </p:nvSpPr>
        <p:spPr>
          <a:xfrm>
            <a:off x="3863441" y="3888344"/>
            <a:ext cx="2082925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Donnée lue dans FME</a:t>
            </a:r>
          </a:p>
          <a:p>
            <a:endParaRPr lang="fr-FR" b="0" kern="0" dirty="0"/>
          </a:p>
        </p:txBody>
      </p:sp>
      <p:sp>
        <p:nvSpPr>
          <p:cNvPr id="52" name="Content Placeholder 1">
            <a:extLst>
              <a:ext uri="{FF2B5EF4-FFF2-40B4-BE49-F238E27FC236}">
                <a16:creationId xmlns:a16="http://schemas.microsoft.com/office/drawing/2014/main" id="{A71417D6-06F0-430E-9946-15E0C743F674}"/>
              </a:ext>
            </a:extLst>
          </p:cNvPr>
          <p:cNvSpPr txBox="1">
            <a:spLocks/>
          </p:cNvSpPr>
          <p:nvPr/>
        </p:nvSpPr>
        <p:spPr>
          <a:xfrm>
            <a:off x="6445045" y="3907679"/>
            <a:ext cx="2439164" cy="428500"/>
          </a:xfrm>
          <a:prstGeom prst="rect">
            <a:avLst/>
          </a:prstGeom>
        </p:spPr>
        <p:txBody>
          <a:bodyPr vert="horz" lIns="86886" tIns="43443" rIns="86886" bIns="43443" rtlCol="0">
            <a:normAutofit fontScale="85000" lnSpcReduction="1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Vue attributaire dans FME</a:t>
            </a:r>
          </a:p>
          <a:p>
            <a:endParaRPr lang="fr-FR" b="0" kern="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FFC3EA-B34C-44BF-86C8-8BCA57100D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592"/>
          <a:stretch/>
        </p:blipFill>
        <p:spPr>
          <a:xfrm>
            <a:off x="7582277" y="4251311"/>
            <a:ext cx="2049791" cy="204816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EA6382-65DB-4860-AF68-4C2FE535C87B}"/>
              </a:ext>
            </a:extLst>
          </p:cNvPr>
          <p:cNvCxnSpPr/>
          <p:nvPr/>
        </p:nvCxnSpPr>
        <p:spPr bwMode="auto">
          <a:xfrm>
            <a:off x="7699613" y="4732765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3A7D344-2900-4D1D-A6EB-552387BCF950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445224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0343F9C-8430-4B0F-B7BC-37F80D80AC8D}"/>
              </a:ext>
            </a:extLst>
          </p:cNvPr>
          <p:cNvSpPr txBox="1"/>
          <p:nvPr/>
        </p:nvSpPr>
        <p:spPr>
          <a:xfrm>
            <a:off x="6525864" y="5321715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6A292C-4227-49AF-91B4-69FC5BA7BA8C}"/>
              </a:ext>
            </a:extLst>
          </p:cNvPr>
          <p:cNvCxnSpPr>
            <a:cxnSpLocks/>
          </p:cNvCxnSpPr>
          <p:nvPr/>
        </p:nvCxnSpPr>
        <p:spPr bwMode="auto">
          <a:xfrm>
            <a:off x="7795040" y="5157192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5B445A-DB9E-4814-A1D4-42B35BCA6188}"/>
              </a:ext>
            </a:extLst>
          </p:cNvPr>
          <p:cNvCxnSpPr>
            <a:cxnSpLocks/>
          </p:cNvCxnSpPr>
          <p:nvPr/>
        </p:nvCxnSpPr>
        <p:spPr bwMode="auto">
          <a:xfrm>
            <a:off x="6393160" y="5641228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5608A9F-88AF-4227-A769-BD38CD9A1BFE}"/>
              </a:ext>
            </a:extLst>
          </p:cNvPr>
          <p:cNvSpPr txBox="1"/>
          <p:nvPr/>
        </p:nvSpPr>
        <p:spPr>
          <a:xfrm>
            <a:off x="6537176" y="5539457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D5D1C3-EB6D-4FCF-8DDD-B6B1E5FC7373}"/>
              </a:ext>
            </a:extLst>
          </p:cNvPr>
          <p:cNvCxnSpPr>
            <a:cxnSpLocks/>
          </p:cNvCxnSpPr>
          <p:nvPr/>
        </p:nvCxnSpPr>
        <p:spPr bwMode="auto">
          <a:xfrm>
            <a:off x="7883940" y="5569942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4D525E4-A06F-4BEF-BD66-7599C9FFCB7F}"/>
              </a:ext>
            </a:extLst>
          </p:cNvPr>
          <p:cNvCxnSpPr>
            <a:cxnSpLocks/>
          </p:cNvCxnSpPr>
          <p:nvPr/>
        </p:nvCxnSpPr>
        <p:spPr bwMode="auto">
          <a:xfrm>
            <a:off x="6403553" y="5847975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09B371-1DEC-45C3-9102-9F62B1F125F6}"/>
              </a:ext>
            </a:extLst>
          </p:cNvPr>
          <p:cNvSpPr txBox="1"/>
          <p:nvPr/>
        </p:nvSpPr>
        <p:spPr>
          <a:xfrm>
            <a:off x="6542989" y="573325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40D14-5F04-43BD-AC3A-13B65D29AFB6}"/>
              </a:ext>
            </a:extLst>
          </p:cNvPr>
          <p:cNvSpPr txBox="1"/>
          <p:nvPr/>
        </p:nvSpPr>
        <p:spPr>
          <a:xfrm>
            <a:off x="6542989" y="5940002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F732AD5-81A8-4A64-B0D8-D68C9E4A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8157" y="2010393"/>
            <a:ext cx="2053226" cy="96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51" grpId="0"/>
      <p:bldP spid="52" grpId="0"/>
      <p:bldP spid="60" grpId="0"/>
      <p:bldP spid="65" grpId="0"/>
      <p:bldP spid="70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85B171-B6B7-46FA-97E1-5B92D181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31" y="1340768"/>
            <a:ext cx="8078537" cy="44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3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4 – Types de géométries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84554-A7F4-422F-80D9-E7E8F941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7" y="1196752"/>
            <a:ext cx="6985347" cy="47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1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5 – Liaison entre les objets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F0785-9B1B-42D3-B2CC-88B41334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2"/>
          <a:stretch/>
        </p:blipFill>
        <p:spPr>
          <a:xfrm>
            <a:off x="1784648" y="1929302"/>
            <a:ext cx="2049791" cy="20481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B2EE43-54F4-41BA-A643-70021415A327}"/>
              </a:ext>
            </a:extLst>
          </p:cNvPr>
          <p:cNvCxnSpPr/>
          <p:nvPr/>
        </p:nvCxnSpPr>
        <p:spPr bwMode="auto">
          <a:xfrm>
            <a:off x="1901984" y="2410756"/>
            <a:ext cx="0" cy="1560953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4584C5-E939-4380-8AD3-70C2F2E2CCC9}"/>
              </a:ext>
            </a:extLst>
          </p:cNvPr>
          <p:cNvCxnSpPr>
            <a:cxnSpLocks/>
          </p:cNvCxnSpPr>
          <p:nvPr/>
        </p:nvCxnSpPr>
        <p:spPr bwMode="auto">
          <a:xfrm>
            <a:off x="595531" y="3123215"/>
            <a:ext cx="1440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9E0B01-CE53-4202-AD74-EE62237C4D95}"/>
              </a:ext>
            </a:extLst>
          </p:cNvPr>
          <p:cNvSpPr txBox="1"/>
          <p:nvPr/>
        </p:nvSpPr>
        <p:spPr>
          <a:xfrm>
            <a:off x="728235" y="2999706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1 - Site</a:t>
            </a:r>
            <a:endParaRPr lang="fr-CH" sz="800" b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AF011-6F2B-4ACE-97B1-A179BCAC6F91}"/>
              </a:ext>
            </a:extLst>
          </p:cNvPr>
          <p:cNvCxnSpPr>
            <a:cxnSpLocks/>
          </p:cNvCxnSpPr>
          <p:nvPr/>
        </p:nvCxnSpPr>
        <p:spPr bwMode="auto">
          <a:xfrm>
            <a:off x="1997411" y="2835183"/>
            <a:ext cx="0" cy="113652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ACD957-D5F5-4C6C-B888-547E9534E46D}"/>
              </a:ext>
            </a:extLst>
          </p:cNvPr>
          <p:cNvCxnSpPr>
            <a:cxnSpLocks/>
          </p:cNvCxnSpPr>
          <p:nvPr/>
        </p:nvCxnSpPr>
        <p:spPr bwMode="auto">
          <a:xfrm>
            <a:off x="595531" y="3319219"/>
            <a:ext cx="144016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47BAE6-1B9B-470C-986D-00CE06A0A757}"/>
              </a:ext>
            </a:extLst>
          </p:cNvPr>
          <p:cNvSpPr txBox="1"/>
          <p:nvPr/>
        </p:nvSpPr>
        <p:spPr>
          <a:xfrm>
            <a:off x="739547" y="3217448"/>
            <a:ext cx="103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2 </a:t>
            </a:r>
            <a:r>
              <a:rPr lang="en-GB" sz="800" b="0" dirty="0" err="1"/>
              <a:t>Bâtiment</a:t>
            </a:r>
            <a:endParaRPr lang="fr-CH" sz="800" b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BE5C2-A8F1-4150-AE3C-635060CB7DBD}"/>
              </a:ext>
            </a:extLst>
          </p:cNvPr>
          <p:cNvCxnSpPr>
            <a:cxnSpLocks/>
          </p:cNvCxnSpPr>
          <p:nvPr/>
        </p:nvCxnSpPr>
        <p:spPr bwMode="auto">
          <a:xfrm>
            <a:off x="2086311" y="3247933"/>
            <a:ext cx="0" cy="723776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55CAA-DE97-45AF-950B-8042631C42A2}"/>
              </a:ext>
            </a:extLst>
          </p:cNvPr>
          <p:cNvCxnSpPr>
            <a:cxnSpLocks/>
          </p:cNvCxnSpPr>
          <p:nvPr/>
        </p:nvCxnSpPr>
        <p:spPr bwMode="auto">
          <a:xfrm>
            <a:off x="605924" y="3525966"/>
            <a:ext cx="14401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AAB3FA-0958-4C11-A26B-1615F218A9EB}"/>
              </a:ext>
            </a:extLst>
          </p:cNvPr>
          <p:cNvSpPr txBox="1"/>
          <p:nvPr/>
        </p:nvSpPr>
        <p:spPr>
          <a:xfrm>
            <a:off x="745360" y="3411247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 err="1"/>
              <a:t>Niveau</a:t>
            </a:r>
            <a:r>
              <a:rPr lang="en-GB" sz="800" b="0" dirty="0"/>
              <a:t> 3 </a:t>
            </a:r>
            <a:r>
              <a:rPr lang="en-GB" sz="800" b="0" dirty="0" err="1"/>
              <a:t>Etage</a:t>
            </a:r>
            <a:endParaRPr lang="fr-CH" sz="8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2D7E19-6890-49EB-A04F-B20629F82EBE}"/>
              </a:ext>
            </a:extLst>
          </p:cNvPr>
          <p:cNvSpPr txBox="1"/>
          <p:nvPr/>
        </p:nvSpPr>
        <p:spPr>
          <a:xfrm>
            <a:off x="745360" y="3617993"/>
            <a:ext cx="913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dirty="0"/>
              <a:t>…</a:t>
            </a:r>
            <a:endParaRPr lang="fr-CH" sz="8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1B38F-6969-42B4-895F-99DBCCC89DA7}"/>
              </a:ext>
            </a:extLst>
          </p:cNvPr>
          <p:cNvSpPr txBox="1">
            <a:spLocks/>
          </p:cNvSpPr>
          <p:nvPr/>
        </p:nvSpPr>
        <p:spPr>
          <a:xfrm>
            <a:off x="583395" y="156106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Lecture </a:t>
            </a:r>
          </a:p>
          <a:p>
            <a:endParaRPr lang="fr-FR" b="0" kern="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E3FE324-6A03-49C5-A8B2-34FAB13A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70" y="1957970"/>
            <a:ext cx="4421259" cy="965401"/>
          </a:xfrm>
          <a:prstGeom prst="rect">
            <a:avLst/>
          </a:prstGeom>
        </p:spPr>
      </p:pic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467F38E-2049-45E9-BBA5-8FD749BDEF3B}"/>
              </a:ext>
            </a:extLst>
          </p:cNvPr>
          <p:cNvSpPr txBox="1">
            <a:spLocks/>
          </p:cNvSpPr>
          <p:nvPr/>
        </p:nvSpPr>
        <p:spPr>
          <a:xfrm>
            <a:off x="4736976" y="1618609"/>
            <a:ext cx="2082925" cy="274925"/>
          </a:xfrm>
          <a:prstGeom prst="rect">
            <a:avLst/>
          </a:prstGeom>
        </p:spPr>
        <p:txBody>
          <a:bodyPr vert="horz" lIns="86886" tIns="43443" rIns="86886" bIns="43443" rtlCol="0">
            <a:normAutofit fontScale="92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Ecriture </a:t>
            </a:r>
          </a:p>
          <a:p>
            <a:endParaRPr lang="fr-FR" b="0" kern="0" dirty="0"/>
          </a:p>
        </p:txBody>
      </p:sp>
      <p:pic>
        <p:nvPicPr>
          <p:cNvPr id="43" name="Picture 15">
            <a:extLst>
              <a:ext uri="{FF2B5EF4-FFF2-40B4-BE49-F238E27FC236}">
                <a16:creationId xmlns:a16="http://schemas.microsoft.com/office/drawing/2014/main" id="{EAF5FAEA-DB42-4AD8-993B-5A3DF8B7D75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67584" y="3319219"/>
            <a:ext cx="3863430" cy="914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16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6 +7 – Gestion du volume + des évolutions</a:t>
            </a:r>
            <a:endParaRPr lang="fr-CH" dirty="0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DAF97A1A-CC1A-4D18-9B76-A4B4D48D93BF}"/>
              </a:ext>
            </a:extLst>
          </p:cNvPr>
          <p:cNvSpPr txBox="1">
            <a:spLocks/>
          </p:cNvSpPr>
          <p:nvPr/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34431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868863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03294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737726" algn="l" rtl="0" fontAlgn="base">
              <a:spcBef>
                <a:spcPct val="0"/>
              </a:spcBef>
              <a:spcAft>
                <a:spcPct val="0"/>
              </a:spcAft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172157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606589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041020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475452" algn="l" defTabSz="868863" rtl="0" eaLnBrk="1" latinLnBrk="0" hangingPunct="1">
              <a:defRPr sz="25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E53D4B-8CC3-4606-A62B-AEECDFE5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18" y="1805981"/>
            <a:ext cx="4274384" cy="1680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7CCDAB-5178-4F3B-9A46-BADCA679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54" y="1422321"/>
            <a:ext cx="2729294" cy="17814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2D040E-DC97-413A-A863-454F2B4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105" y="3717032"/>
            <a:ext cx="7765895" cy="23476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47DB1C-AB2B-4D6F-A958-5EE2E92764C7}"/>
              </a:ext>
            </a:extLst>
          </p:cNvPr>
          <p:cNvSpPr/>
          <p:nvPr/>
        </p:nvSpPr>
        <p:spPr>
          <a:xfrm>
            <a:off x="4598418" y="3537032"/>
            <a:ext cx="324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BC5BAC-DE57-4EC5-8996-DF818F74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418" y="3508150"/>
            <a:ext cx="4184333" cy="377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61CCF4-A315-4FDB-98CD-B901A7C98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568" y="5357641"/>
            <a:ext cx="1368152" cy="6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2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BAAE97BC-81A0-462A-9BCD-A125E2E1E16C}"/>
              </a:ext>
            </a:extLst>
          </p:cNvPr>
          <p:cNvSpPr txBox="1">
            <a:spLocks/>
          </p:cNvSpPr>
          <p:nvPr/>
        </p:nvSpPr>
        <p:spPr>
          <a:xfrm>
            <a:off x="3374266" y="1866212"/>
            <a:ext cx="3035818" cy="507435"/>
          </a:xfrm>
          <a:prstGeom prst="rect">
            <a:avLst/>
          </a:prstGeom>
        </p:spPr>
        <p:txBody>
          <a:bodyPr vert="horz" lIns="86886" tIns="43443" rIns="86886" bIns="43443" rtlCol="0">
            <a:normAutofit fontScale="77500" lnSpcReduction="20000"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>
                <a:solidFill>
                  <a:srgbClr val="E86B1C"/>
                </a:solidFill>
              </a:rPr>
              <a:t>Utilisation d’un outil dans FME pour définir le niveau des objets à extraire  :</a:t>
            </a:r>
          </a:p>
          <a:p>
            <a:endParaRPr lang="fr-FR" b="0" kern="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70ECA6D-2066-4BA5-AEF3-7D42CEDA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62028"/>
            <a:ext cx="2232248" cy="183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B8E0F-DFB8-41C3-B004-2EE263A2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266" y="2287905"/>
            <a:ext cx="3035818" cy="205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5346D-EC0B-4FBF-9DFA-EAB9F61C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112" y="4489465"/>
            <a:ext cx="3212066" cy="15138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3125DF8-0357-4C28-BBA2-6F6A92039D0B}"/>
              </a:ext>
            </a:extLst>
          </p:cNvPr>
          <p:cNvSpPr/>
          <p:nvPr/>
        </p:nvSpPr>
        <p:spPr bwMode="auto">
          <a:xfrm>
            <a:off x="740532" y="3186125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6FC53-7FD4-4B0B-B3A2-3ED64458A525}"/>
              </a:ext>
            </a:extLst>
          </p:cNvPr>
          <p:cNvSpPr txBox="1"/>
          <p:nvPr/>
        </p:nvSpPr>
        <p:spPr>
          <a:xfrm>
            <a:off x="740532" y="3140968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fr-CH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2B11E07-AB97-4A3D-A1FA-B484AD690DF9}"/>
              </a:ext>
            </a:extLst>
          </p:cNvPr>
          <p:cNvSpPr/>
          <p:nvPr/>
        </p:nvSpPr>
        <p:spPr bwMode="auto">
          <a:xfrm>
            <a:off x="3014226" y="4519016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AEDACE-2A66-4F37-8976-94E49CD559EE}"/>
              </a:ext>
            </a:extLst>
          </p:cNvPr>
          <p:cNvSpPr txBox="1"/>
          <p:nvPr/>
        </p:nvSpPr>
        <p:spPr>
          <a:xfrm>
            <a:off x="3014226" y="4473859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fr-CH" dirty="0"/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BEA5BDD2-EA28-46CC-B9AE-633A1CA88F28}"/>
              </a:ext>
            </a:extLst>
          </p:cNvPr>
          <p:cNvSpPr txBox="1">
            <a:spLocks/>
          </p:cNvSpPr>
          <p:nvPr/>
        </p:nvSpPr>
        <p:spPr>
          <a:xfrm>
            <a:off x="1051384" y="3171663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Lecture du modèle</a:t>
            </a:r>
          </a:p>
          <a:p>
            <a:endParaRPr lang="fr-FR" b="0" kern="0" dirty="0"/>
          </a:p>
        </p:txBody>
      </p:sp>
      <p:sp>
        <p:nvSpPr>
          <p:cNvPr id="49" name="Content Placeholder 1">
            <a:extLst>
              <a:ext uri="{FF2B5EF4-FFF2-40B4-BE49-F238E27FC236}">
                <a16:creationId xmlns:a16="http://schemas.microsoft.com/office/drawing/2014/main" id="{54357EDF-662C-44FF-8031-91DCBDDD43CC}"/>
              </a:ext>
            </a:extLst>
          </p:cNvPr>
          <p:cNvSpPr txBox="1">
            <a:spLocks/>
          </p:cNvSpPr>
          <p:nvPr/>
        </p:nvSpPr>
        <p:spPr>
          <a:xfrm>
            <a:off x="3440832" y="4521276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Extraction</a:t>
            </a:r>
          </a:p>
          <a:p>
            <a:endParaRPr lang="fr-FR" b="0" kern="0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92151-DE4C-4824-BF4A-ECD6121FD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76" y="1866212"/>
            <a:ext cx="3082448" cy="22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2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2E2772-3F71-43E3-B02D-16298DD8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9" y="1392310"/>
            <a:ext cx="2743200" cy="20599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C914EE-91B8-4630-82C3-B50293F20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49" y="1392310"/>
            <a:ext cx="2743200" cy="2059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696954-F2EE-41DA-9626-A8AD5F78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02" y="3687756"/>
            <a:ext cx="2789987" cy="948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D07160-86C2-4F5F-9FA7-DE64ABA9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901" y="3584435"/>
            <a:ext cx="3422295" cy="20164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97081B-6A11-4C8D-9305-B92C634BAD08}"/>
              </a:ext>
            </a:extLst>
          </p:cNvPr>
          <p:cNvSpPr txBox="1"/>
          <p:nvPr/>
        </p:nvSpPr>
        <p:spPr>
          <a:xfrm>
            <a:off x="1404029" y="4871278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des portes et des fenêtres</a:t>
            </a:r>
          </a:p>
        </p:txBody>
      </p:sp>
    </p:spTree>
    <p:extLst>
      <p:ext uri="{BB962C8B-B14F-4D97-AF65-F5344CB8AC3E}">
        <p14:creationId xmlns:p14="http://schemas.microsoft.com/office/powerpoint/2010/main" val="8806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54461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BFA2BC-67FC-4B52-BE9A-869A5B6677D5}"/>
              </a:ext>
            </a:extLst>
          </p:cNvPr>
          <p:cNvSpPr/>
          <p:nvPr/>
        </p:nvSpPr>
        <p:spPr bwMode="auto">
          <a:xfrm>
            <a:off x="6737380" y="6148513"/>
            <a:ext cx="360040" cy="36512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94C617-4222-4250-820F-742094E75788}"/>
              </a:ext>
            </a:extLst>
          </p:cNvPr>
          <p:cNvSpPr txBox="1"/>
          <p:nvPr/>
        </p:nvSpPr>
        <p:spPr>
          <a:xfrm>
            <a:off x="6737380" y="6103356"/>
            <a:ext cx="310852" cy="47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fr-CH" dirty="0"/>
          </a:p>
        </p:txBody>
      </p:sp>
      <p:sp>
        <p:nvSpPr>
          <p:cNvPr id="53" name="Content Placeholder 1">
            <a:extLst>
              <a:ext uri="{FF2B5EF4-FFF2-40B4-BE49-F238E27FC236}">
                <a16:creationId xmlns:a16="http://schemas.microsoft.com/office/drawing/2014/main" id="{C8B3E978-4FB0-428F-BD59-C9B112E59A10}"/>
              </a:ext>
            </a:extLst>
          </p:cNvPr>
          <p:cNvSpPr txBox="1">
            <a:spLocks/>
          </p:cNvSpPr>
          <p:nvPr/>
        </p:nvSpPr>
        <p:spPr>
          <a:xfrm>
            <a:off x="7208793" y="6200851"/>
            <a:ext cx="2697207" cy="42703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fr-FR" sz="1600" b="0" kern="0" dirty="0"/>
              <a:t>Suite…</a:t>
            </a:r>
          </a:p>
          <a:p>
            <a:endParaRPr lang="fr-FR" b="0" kern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09F876-36F4-4D92-9ED0-92264D3E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470058"/>
            <a:ext cx="2743200" cy="20599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0BD1C6-B640-412D-BA30-28602A70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028" y="1470058"/>
            <a:ext cx="2743200" cy="20599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5E0F6-BE9E-4FA2-8A88-A84F687D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81" y="3765504"/>
            <a:ext cx="2789987" cy="948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53C678-6457-401F-931A-22F4298B0859}"/>
              </a:ext>
            </a:extLst>
          </p:cNvPr>
          <p:cNvSpPr txBox="1"/>
          <p:nvPr/>
        </p:nvSpPr>
        <p:spPr>
          <a:xfrm>
            <a:off x="1424608" y="4949026"/>
            <a:ext cx="281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Requêtes </a:t>
            </a:r>
            <a:r>
              <a:rPr lang="fr-CH" sz="1200" dirty="0" err="1"/>
              <a:t>Xquery</a:t>
            </a:r>
            <a:r>
              <a:rPr lang="fr-CH" sz="1200" dirty="0"/>
              <a:t> extraction uniquement des portes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2F713B8-594D-43D0-A9E4-204D0455F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127" y="3740126"/>
            <a:ext cx="2916101" cy="17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400600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47834-0CFC-43AD-9D36-DD39356E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86" y="1517779"/>
            <a:ext cx="5813101" cy="46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B2251-229F-49FD-9D24-F5281CA3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1428675"/>
            <a:ext cx="5768264" cy="46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9" name="Shape 127">
            <a:extLst>
              <a:ext uri="{FF2B5EF4-FFF2-40B4-BE49-F238E27FC236}">
                <a16:creationId xmlns:a16="http://schemas.microsoft.com/office/drawing/2014/main" id="{C2FFD2A0-A6E4-4DC9-8092-D50FE60396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808" y="1733425"/>
            <a:ext cx="3221816" cy="381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29">
            <a:extLst>
              <a:ext uri="{FF2B5EF4-FFF2-40B4-BE49-F238E27FC236}">
                <a16:creationId xmlns:a16="http://schemas.microsoft.com/office/drawing/2014/main" id="{F56A2DED-51BA-4A18-AFAD-63DD9DA5E958}"/>
              </a:ext>
            </a:extLst>
          </p:cNvPr>
          <p:cNvSpPr txBox="1"/>
          <p:nvPr/>
        </p:nvSpPr>
        <p:spPr>
          <a:xfrm>
            <a:off x="4617334" y="1495100"/>
            <a:ext cx="4386900" cy="361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IFC reader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Toujours mettre </a:t>
            </a:r>
            <a:r>
              <a:rPr lang="en" sz="1000" i="1" dirty="0"/>
              <a:t>No</a:t>
            </a:r>
          </a:p>
          <a:p>
            <a:pPr lvl="0">
              <a:spcBef>
                <a:spcPts val="0"/>
              </a:spcBef>
              <a:buNone/>
            </a:pPr>
            <a:endParaRPr sz="1000" i="1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Hierachical </a:t>
            </a:r>
            <a:r>
              <a:rPr lang="en" sz="1000" dirty="0"/>
              <a:t>: Tous les éléments sont agrégé</a:t>
            </a:r>
            <a:r>
              <a:rPr lang="en-GB" sz="1000" dirty="0"/>
              <a:t>s</a:t>
            </a:r>
            <a:r>
              <a:rPr lang="en" sz="1000" dirty="0"/>
              <a:t> en un feature 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Relational </a:t>
            </a:r>
            <a:r>
              <a:rPr lang="en" sz="1000" dirty="0"/>
              <a:t>: Tous les éléments sont agrégé par feature Type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Axis </a:t>
            </a:r>
            <a:r>
              <a:rPr lang="en" sz="1000" dirty="0"/>
              <a:t>:  ligne</a:t>
            </a:r>
          </a:p>
          <a:p>
            <a:pPr lvl="0">
              <a:spcBef>
                <a:spcPts val="0"/>
              </a:spcBef>
              <a:buNone/>
            </a:pPr>
            <a:r>
              <a:rPr lang="en" sz="1000" i="1" dirty="0"/>
              <a:t>Body </a:t>
            </a:r>
            <a:r>
              <a:rPr lang="en" sz="1000" dirty="0"/>
              <a:t>:  forme 3D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En IFC, les attributs sont stockés dans des </a:t>
            </a:r>
            <a:r>
              <a:rPr lang="en" sz="1000" i="1" dirty="0"/>
              <a:t>Property Sets</a:t>
            </a:r>
            <a:r>
              <a:rPr lang="en" sz="1000" dirty="0"/>
              <a:t> plutôt que directement dans des attributs. Les </a:t>
            </a:r>
            <a:r>
              <a:rPr lang="en" sz="1000" i="1" dirty="0"/>
              <a:t>Property Sets</a:t>
            </a:r>
            <a:r>
              <a:rPr lang="en" sz="1000" dirty="0"/>
              <a:t> peuvent être manipulés. On peut faire un parallèle avec un bloc AutoCAD, la définition est commune, mais les données sont stockées dans une table séparée. </a:t>
            </a:r>
          </a:p>
          <a:p>
            <a:pPr lvl="0">
              <a:spcBef>
                <a:spcPts val="0"/>
              </a:spcBef>
              <a:buNone/>
            </a:pPr>
            <a:endParaRPr sz="1000" dirty="0"/>
          </a:p>
          <a:p>
            <a:pPr lvl="0">
              <a:spcBef>
                <a:spcPts val="0"/>
              </a:spcBef>
              <a:buNone/>
            </a:pPr>
            <a:r>
              <a:rPr lang="en" sz="1000" dirty="0"/>
              <a:t>Lecture des </a:t>
            </a:r>
            <a:r>
              <a:rPr lang="en" sz="1000" i="1" dirty="0"/>
              <a:t>Property Sets</a:t>
            </a:r>
            <a:r>
              <a:rPr lang="en" sz="1000" dirty="0"/>
              <a:t>, inclus dans la géométrie, comme feature indépendants ou ignorés. </a:t>
            </a:r>
          </a:p>
        </p:txBody>
      </p:sp>
      <p:cxnSp>
        <p:nvCxnSpPr>
          <p:cNvPr id="11" name="Shape 130">
            <a:extLst>
              <a:ext uri="{FF2B5EF4-FFF2-40B4-BE49-F238E27FC236}">
                <a16:creationId xmlns:a16="http://schemas.microsoft.com/office/drawing/2014/main" id="{A3F6585B-6400-491E-A6CA-C701702E9000}"/>
              </a:ext>
            </a:extLst>
          </p:cNvPr>
          <p:cNvCxnSpPr/>
          <p:nvPr/>
        </p:nvCxnSpPr>
        <p:spPr>
          <a:xfrm rot="10800000" flipH="1">
            <a:off x="3924158" y="2774450"/>
            <a:ext cx="710100" cy="3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31">
            <a:extLst>
              <a:ext uri="{FF2B5EF4-FFF2-40B4-BE49-F238E27FC236}">
                <a16:creationId xmlns:a16="http://schemas.microsoft.com/office/drawing/2014/main" id="{A443D210-4B60-4A19-BF34-348C2F551323}"/>
              </a:ext>
            </a:extLst>
          </p:cNvPr>
          <p:cNvCxnSpPr/>
          <p:nvPr/>
        </p:nvCxnSpPr>
        <p:spPr>
          <a:xfrm rot="10800000" flipH="1">
            <a:off x="3924158" y="2449200"/>
            <a:ext cx="703500" cy="3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32">
            <a:extLst>
              <a:ext uri="{FF2B5EF4-FFF2-40B4-BE49-F238E27FC236}">
                <a16:creationId xmlns:a16="http://schemas.microsoft.com/office/drawing/2014/main" id="{0772D5D8-BC85-4492-9A03-F339F9966BD4}"/>
              </a:ext>
            </a:extLst>
          </p:cNvPr>
          <p:cNvCxnSpPr/>
          <p:nvPr/>
        </p:nvCxnSpPr>
        <p:spPr>
          <a:xfrm>
            <a:off x="3950708" y="3033350"/>
            <a:ext cx="670200" cy="2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133">
            <a:extLst>
              <a:ext uri="{FF2B5EF4-FFF2-40B4-BE49-F238E27FC236}">
                <a16:creationId xmlns:a16="http://schemas.microsoft.com/office/drawing/2014/main" id="{4065E9B3-BF6F-4632-A2C8-FA44BBDFD0FC}"/>
              </a:ext>
            </a:extLst>
          </p:cNvPr>
          <p:cNvCxnSpPr>
            <a:cxnSpLocks/>
          </p:cNvCxnSpPr>
          <p:nvPr/>
        </p:nvCxnSpPr>
        <p:spPr>
          <a:xfrm>
            <a:off x="3924158" y="3428921"/>
            <a:ext cx="736650" cy="346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134">
            <a:extLst>
              <a:ext uri="{FF2B5EF4-FFF2-40B4-BE49-F238E27FC236}">
                <a16:creationId xmlns:a16="http://schemas.microsoft.com/office/drawing/2014/main" id="{13DBB251-B0F2-480C-A2C7-8C12B817D340}"/>
              </a:ext>
            </a:extLst>
          </p:cNvPr>
          <p:cNvCxnSpPr/>
          <p:nvPr/>
        </p:nvCxnSpPr>
        <p:spPr>
          <a:xfrm>
            <a:off x="3950708" y="3557650"/>
            <a:ext cx="710100" cy="9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9626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BF2A75-6EE6-40E9-AF50-48FFD0582396}" type="datetime1">
              <a:rPr lang="fr-CH" smtClean="0"/>
              <a:t>04.09.2025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89660-E601-4479-BC57-06A6D6AE083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4550" y="6293718"/>
            <a:ext cx="3136900" cy="427757"/>
          </a:xfrm>
        </p:spPr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287BBA-C1BF-4CB0-9F19-3A951ED5F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ECF946-EAE2-44F1-BFAF-7A0CCDFC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5184576" cy="672528"/>
          </a:xfrm>
        </p:spPr>
        <p:txBody>
          <a:bodyPr/>
          <a:lstStyle/>
          <a:p>
            <a:r>
              <a:rPr lang="fr-FR" dirty="0"/>
              <a:t>Challenge 1 – Lecture</a:t>
            </a:r>
            <a:endParaRPr lang="fr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39A7177-98A2-4836-967C-BD787CAD31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3584" y="1120337"/>
            <a:ext cx="2697207" cy="427035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Exemple : extraction des portes</a:t>
            </a:r>
          </a:p>
          <a:p>
            <a:endParaRPr lang="fr-F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B4DA82-C5CD-45EE-855A-28136B1B4A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0622" y="2143732"/>
            <a:ext cx="1257300" cy="1050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465FF4-10EE-4B37-B950-11A7A91D33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5958" y="2143732"/>
            <a:ext cx="1153001" cy="36147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61AFE4-2851-4631-9689-ABFDDDA65EA6}"/>
              </a:ext>
            </a:extLst>
          </p:cNvPr>
          <p:cNvSpPr/>
          <p:nvPr/>
        </p:nvSpPr>
        <p:spPr>
          <a:xfrm>
            <a:off x="5109422" y="1866733"/>
            <a:ext cx="9525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/>
              <a:t>Hiérarchique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BADFD1-655F-4F35-A554-C1132915C2A3}"/>
              </a:ext>
            </a:extLst>
          </p:cNvPr>
          <p:cNvSpPr/>
          <p:nvPr/>
        </p:nvSpPr>
        <p:spPr>
          <a:xfrm>
            <a:off x="2170622" y="1866733"/>
            <a:ext cx="8354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Relationnel </a:t>
            </a:r>
            <a:endParaRPr lang="fr-CH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36CB1-3E41-4607-8933-71245E9D5C9F}"/>
              </a:ext>
            </a:extLst>
          </p:cNvPr>
          <p:cNvSpPr/>
          <p:nvPr/>
        </p:nvSpPr>
        <p:spPr>
          <a:xfrm>
            <a:off x="1559218" y="3470862"/>
            <a:ext cx="5674025" cy="687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relationnel -&gt;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chaque objet dans le fichier IFC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hiérarchique -&gt; ensemble des objets comme un </a:t>
            </a:r>
            <a:r>
              <a:rPr lang="fr-CH" sz="10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fr-CH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comprendra plusieurs niveaux agrégés de géométrie, représentant la hiérarchie du fichier IFC initial. </a:t>
            </a:r>
          </a:p>
        </p:txBody>
      </p:sp>
    </p:spTree>
    <p:extLst>
      <p:ext uri="{BB962C8B-B14F-4D97-AF65-F5344CB8AC3E}">
        <p14:creationId xmlns:p14="http://schemas.microsoft.com/office/powerpoint/2010/main" val="2394937594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0</TotalTime>
  <Words>562</Words>
  <Application>Microsoft Office PowerPoint</Application>
  <PresentationFormat>A4 Paper (210x297 mm)</PresentationFormat>
  <Paragraphs>156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Csclogo</vt:lpstr>
      <vt:lpstr>Open Sans</vt:lpstr>
      <vt:lpstr>Open Sans Light</vt:lpstr>
      <vt:lpstr>Times New Roman</vt:lpstr>
      <vt:lpstr>Wingdings</vt:lpstr>
      <vt:lpstr>Présentation_vJLM1</vt:lpstr>
      <vt:lpstr>PowerPoint Presentation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1 – Lecture</vt:lpstr>
      <vt:lpstr>Challenge 2 – Classes IFC</vt:lpstr>
      <vt:lpstr>Challenge 2 – Classes IFC</vt:lpstr>
      <vt:lpstr>Challenge 3 – Modèles de données (pset)</vt:lpstr>
      <vt:lpstr>Challenge 3 – Modèles de données (pset)</vt:lpstr>
      <vt:lpstr>Challenge 3 – Modèles de données (pset)</vt:lpstr>
      <vt:lpstr>Challenge 3 – Modèles de données (pset)</vt:lpstr>
      <vt:lpstr>Challenge 4 – Types de géométries</vt:lpstr>
      <vt:lpstr>Challenge 4 – Types de géométries</vt:lpstr>
      <vt:lpstr>Challenge 4 – Types de géométries</vt:lpstr>
      <vt:lpstr>Challenge 4 – Types de géométries</vt:lpstr>
      <vt:lpstr>Challenge 5 – Liaison entre les objets</vt:lpstr>
      <vt:lpstr>Challenge 6 +7 – Gestion du volume + des évolutions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Damiano Luzzi</cp:lastModifiedBy>
  <cp:revision>104</cp:revision>
  <cp:lastPrinted>2015-04-30T13:20:57Z</cp:lastPrinted>
  <dcterms:created xsi:type="dcterms:W3CDTF">2020-09-30T06:13:53Z</dcterms:created>
  <dcterms:modified xsi:type="dcterms:W3CDTF">2025-09-04T15:17:47Z</dcterms:modified>
</cp:coreProperties>
</file>